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422" r:id="rId14"/>
    <p:sldId id="421" r:id="rId15"/>
    <p:sldId id="42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66" d="100"/>
          <a:sy n="66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00259-9E8E-6345-AC27-A79276E5F6B0}" type="datetimeFigureOut">
              <a:rPr lang="fr-FR" smtClean="0"/>
              <a:t>22/02/2025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E2C3-4651-C24F-A411-6416C59B3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59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F8361A-11DA-AE0A-9B83-913DD3D45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545B5F-93C5-294B-BA8D-011F12BB4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CBF1A8-7AA9-3DF2-B58A-FF6E017E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BA09-29E2-DF4A-B9B4-C2486000A2A5}" type="datetime1">
              <a:rPr lang="fr-SN" smtClean="0"/>
              <a:t>22/02/2025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1C521-8D95-E5CA-9126-517DC288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032C1D-A68F-EBC7-B178-E9FAE4D2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5A3D48-35E7-516C-ED9F-BB73CC1A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9D0DB2-5591-B224-7D53-1D7450E84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3AB839-E9BE-B82D-F454-C40CDC6C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2021-99A6-2D44-BC04-3EE300A8BAD6}" type="datetime1">
              <a:rPr lang="fr-SN" smtClean="0"/>
              <a:t>22/02/2025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92B3C2-05F7-2C9C-D1BF-C87ABE3B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323B55-12D5-8C40-D8C6-D1A11CC5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28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0D3A60-8385-65F4-EDDA-EA54EBF74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F1AB04-2F04-849D-9196-C61DCDD87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4938D0-A25A-9CC1-6973-E2ABB879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F4BB-14C3-8642-B231-FFEB66CFDC26}" type="datetime1">
              <a:rPr lang="fr-SN" smtClean="0"/>
              <a:t>22/02/2025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EA8C85-5642-D8F0-99A8-AA48AC52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178015-566D-1026-0228-B29A7373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85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A0C21-2DE2-4CFD-96D2-4D7787E8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48F68-6F94-89DC-46BE-07CB7C5E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843A5A-144D-AAC6-F847-8459A737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7215-4CE4-CC4B-A1D4-F73FB2ADF789}" type="datetime1">
              <a:rPr lang="fr-SN" smtClean="0"/>
              <a:t>22/02/2025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BBE743-B7B0-F891-23EA-834A0BE6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1E3955-6B44-9B65-11DE-7F8971F7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18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AF20C-20F9-3E83-0BB1-337879DD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5058C-7265-9C32-7E84-5D875500A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8393EF-0A7A-12D1-AA40-1A14F59B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62EF-7034-A94D-89E3-0EAEC552742E}" type="datetime1">
              <a:rPr lang="fr-SN" smtClean="0"/>
              <a:t>22/02/2025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2F8CA3-94C5-FF8C-B158-B0822E53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290D6E-350E-5A70-8230-A3254CDE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2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719EB-F7D2-7B8A-1A9C-B5AC1DC7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584F0-771C-9AAA-8179-0004A7C9E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AFEFA5-18FA-0C52-83C7-9FD3C100A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3124F3-74CC-F898-54A7-F2A53CEB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10C6-AB77-AE4B-9984-1E3C3EB723F1}" type="datetime1">
              <a:rPr lang="fr-SN" smtClean="0"/>
              <a:t>22/02/2025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0BFF06-EB71-C9D1-C20B-85E6D7C6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571443-0651-1C26-F845-11E6725F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96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158B3-FF35-3499-C2BA-C35B67A1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96582B-32B8-225D-67FE-AA79358B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084E31-6C6E-6090-E3B0-21978A061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57D68F-11A9-531E-A5E0-21F2442FA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A7551B-825F-581E-C08A-34D65823A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B350210-C981-3B24-1D61-3D5B163C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77DF-106C-0545-AF69-7A405D6F0B16}" type="datetime1">
              <a:rPr lang="fr-SN" smtClean="0"/>
              <a:t>22/02/2025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807422-9995-2934-0E8F-BB7E4DF4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BAB8B48-E135-CA6E-31D3-81387891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63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8E503-1835-5D40-43FB-24FB5D74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D6293F-26DD-A098-5BBD-736D2073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A81A-6FBE-504A-9E2E-DC3B3AB3FE4A}" type="datetime1">
              <a:rPr lang="fr-SN" smtClean="0"/>
              <a:t>22/02/2025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4C6D8C-CD58-39BE-AE41-AD099B35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D2B50E-AEDE-E6D7-B3AB-3A849CA2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38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0D8E66-F209-E363-0743-DF60EC3C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E146-2CB7-1749-B6ED-611126EEF711}" type="datetime1">
              <a:rPr lang="fr-SN" smtClean="0"/>
              <a:t>22/02/2025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5AD817-3284-3BAA-F4E3-E22E9BB0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737337-EDB3-1D6D-6400-52BDA1EA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61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A47E7-5EAB-0AC0-E97E-B34D7B4A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35F6A-6FCC-BDBF-2CCF-E2C8C9D98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B4F800-B082-66B8-041C-282854BFD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FC1AD4-7B6D-14CC-BE39-82D23A9E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FC59-4C5B-D943-A859-D3877B1B6EEB}" type="datetime1">
              <a:rPr lang="fr-SN" smtClean="0"/>
              <a:t>22/02/2025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DD5662-2670-DDF5-FD68-5DC5F402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A58D16-E113-6F98-3060-4A87189F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12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A63D9-D0B5-57D9-2F78-3E5DCFBF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7FEF21-770A-B935-8CC7-99959FAC4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EB82B9-8E5A-0C57-A826-0A6CF65DD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A76059-11EB-54ED-F34E-097D3238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EB72-619E-164B-96AC-82DF8E7061BB}" type="datetime1">
              <a:rPr lang="fr-SN" smtClean="0"/>
              <a:t>22/02/2025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D0209C-F816-DAE6-0502-075DEC77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EE1A17-63E2-980E-47EE-DF32F29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17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6632FF-F3B3-4AD1-BDA3-A3C4BE05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E5D0EF-1086-BEB9-6627-8ABFD4E62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A6A2B9-8B3F-8A78-F554-A58E9C908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DDA5-6098-324C-A6DE-32BE2E8870C2}" type="datetime1">
              <a:rPr lang="fr-SN" smtClean="0"/>
              <a:t>22/02/2025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D889A2-D9E6-C7A7-FA46-BBAD727FA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C57A78-5AD4-EF7A-25D2-52DF3E5D3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743B-19E1-0042-B6E2-D45DEF556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0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034B0-DB7A-59AA-A322-E12B9EBDA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12" y="3916045"/>
            <a:ext cx="11898775" cy="1137153"/>
          </a:xfrm>
        </p:spPr>
        <p:txBody>
          <a:bodyPr>
            <a:normAutofit/>
          </a:bodyPr>
          <a:lstStyle/>
          <a:p>
            <a:r>
              <a:rPr lang="fr-FR" sz="7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HPV ET GROSSESSE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8B66D8-CA4C-128E-0C20-D2D1677F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3131"/>
            <a:ext cx="9144000" cy="580696"/>
          </a:xfrm>
        </p:spPr>
        <p:txBody>
          <a:bodyPr>
            <a:normAutofit/>
          </a:bodyPr>
          <a:lstStyle/>
          <a:p>
            <a:r>
              <a:rPr lang="fr-FR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 Ag. Omar GASSAMA</a:t>
            </a:r>
            <a:r>
              <a:rPr lang="fr-FR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Pr A DIOUF, Pr JC MOREAU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D4DC62-5CD6-B2E5-171E-66DCA6A0F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1" y="5953760"/>
            <a:ext cx="11991373" cy="9042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40BEFF5-2096-E1F3-EB92-3FC04FB88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42" y="198311"/>
            <a:ext cx="3328300" cy="32183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EDE1A3-1B63-3013-86E1-85B34C3FE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13" y="293064"/>
            <a:ext cx="4189631" cy="347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Mamour GUEYE\Pictures\IMAGES\icones\femme enceinte.jpg">
            <a:extLst>
              <a:ext uri="{FF2B5EF4-FFF2-40B4-BE49-F238E27FC236}">
                <a16:creationId xmlns:a16="http://schemas.microsoft.com/office/drawing/2014/main" id="{A3C678E1-811B-9E48-C24B-AF8E7CD85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72" y="152057"/>
            <a:ext cx="2286027" cy="13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CONO - CAG 013">
            <a:extLst>
              <a:ext uri="{FF2B5EF4-FFF2-40B4-BE49-F238E27FC236}">
                <a16:creationId xmlns:a16="http://schemas.microsoft.com/office/drawing/2014/main" id="{4A1081E7-86A3-772F-83ED-6C0CCF64C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133838" y="155306"/>
            <a:ext cx="1714512" cy="1428760"/>
          </a:xfrm>
          <a:prstGeom prst="rect">
            <a:avLst/>
          </a:prstGeom>
          <a:noFill/>
        </p:spPr>
      </p:pic>
      <p:pic>
        <p:nvPicPr>
          <p:cNvPr id="9" name="Picture 2" descr="C:\Users\Omar GAssama\Desktop\HyperSnapPortable\Snap19.bmp">
            <a:extLst>
              <a:ext uri="{FF2B5EF4-FFF2-40B4-BE49-F238E27FC236}">
                <a16:creationId xmlns:a16="http://schemas.microsoft.com/office/drawing/2014/main" id="{E4C29369-2A87-78A7-2EAB-6EE16DBF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5999" y="1774224"/>
            <a:ext cx="1901222" cy="1271438"/>
          </a:xfrm>
          <a:prstGeom prst="rect">
            <a:avLst/>
          </a:prstGeom>
          <a:noFill/>
        </p:spPr>
      </p:pic>
      <p:pic>
        <p:nvPicPr>
          <p:cNvPr id="10" name="Picture 2" descr="C:\Users\Omar GAssama\Desktop\HyperSnapPortable\Snap23.bmp">
            <a:extLst>
              <a:ext uri="{FF2B5EF4-FFF2-40B4-BE49-F238E27FC236}">
                <a16:creationId xmlns:a16="http://schemas.microsoft.com/office/drawing/2014/main" id="{C8DDFF3E-F0B5-4AE4-851D-BE48CC462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1280" y="1759055"/>
            <a:ext cx="2026554" cy="1214446"/>
          </a:xfrm>
          <a:prstGeom prst="rect">
            <a:avLst/>
          </a:prstGeom>
          <a:noFill/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690B134-CFFA-31D0-320A-4E3AE1A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3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DFC15-D75D-1392-5245-2AD5DB7E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</a:t>
            </a:r>
            <a:endParaRPr lang="fr-FR" sz="5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D7AA6F-ED72-B59C-9378-15C202313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S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Manifestations cliniques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Lésions 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uniques ou multiples, isolées ou groupées, et de taille variable, allant du petit condylome acuminé, à des masses coalescentes importantes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endance extensive et hyperhémie tissulaire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omplications maternelles : ulcération, hémorragie, surinfection et obstruction des voies génitales</a:t>
            </a:r>
            <a:endParaRPr lang="fr-SN" b="1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DSC01009">
            <a:extLst>
              <a:ext uri="{FF2B5EF4-FFF2-40B4-BE49-F238E27FC236}">
                <a16:creationId xmlns:a16="http://schemas.microsoft.com/office/drawing/2014/main" id="{0F0ADC6F-0734-1151-C360-DD33A710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550" y="890628"/>
            <a:ext cx="1866806" cy="160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ADDED7-E2AD-4FEB-7C70-326EF8C5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16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EA17B4-41BC-DC4A-5F20-998EEC8A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</a:t>
            </a:r>
            <a:endParaRPr lang="fr-FR" sz="5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6486B-75CD-F596-CAFD-6E6CEF344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Manifestations paracliniques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Frottis cervico-vaginal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viral HPV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Colposcopie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1C8A79-35AC-15D5-99BC-0E3092D9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330" y="2002419"/>
            <a:ext cx="5325445" cy="460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8C3C5C-2CB8-22A9-30D1-2593F164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89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0C59-E6BB-3B51-6FD2-4F33ECF0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A9F3D4-C1E3-779F-025F-C208AD432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fr-S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 médicamenteux: contre-indiqué</a:t>
            </a:r>
          </a:p>
          <a:p>
            <a:pPr marL="0" indent="0" algn="l"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édicaments cytotoxiques: Podophiline, 5 </a:t>
            </a:r>
            <a:r>
              <a:rPr lang="fr-SN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Flurouracil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Bléomycine et </a:t>
            </a:r>
            <a:r>
              <a:rPr lang="fr-SN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Interferon</a:t>
            </a:r>
            <a:endParaRPr lang="fr-SN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fr-S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fr-SN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etites lésions isolées </a:t>
            </a:r>
          </a:p>
          <a:p>
            <a:pPr marL="0" indent="0" algn="l"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bstention thérapeutique </a:t>
            </a:r>
          </a:p>
          <a:p>
            <a:pPr algn="l"/>
            <a:r>
              <a:rPr lang="fr-S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fr-SN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ondylomes acuminés plus importants</a:t>
            </a:r>
          </a:p>
          <a:p>
            <a:pPr marL="0" indent="0" algn="l"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pplication d’acide trichloracétique </a:t>
            </a:r>
          </a:p>
          <a:p>
            <a:pPr algn="l"/>
            <a:r>
              <a:rPr lang="fr-S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Condylomes acuminés extensifs</a:t>
            </a:r>
            <a:endParaRPr lang="fr-SN" b="1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aporisation laser CO2 </a:t>
            </a:r>
            <a:endParaRPr lang="fr-S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ériode entre 32 et 34 semaines d’aménorrhée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66088A-D324-C979-EBF2-6967415B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45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C780B-552D-BAE8-BC5C-29CB4378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</a:t>
            </a:r>
            <a:endParaRPr lang="fr-FR" sz="5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56D6D0-325C-36A4-1E83-17BDBB4BD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Prise en charge de la grossesse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Accouchement par voie basse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Césarienne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Dystocie des parties molles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Hémorragies du travail </a:t>
            </a:r>
          </a:p>
          <a:p>
            <a:pPr marL="0" indent="0"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Arrêter de faire une césarienne pour condylomes associés à la grossesse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079D22-0FC5-A567-678B-21579D32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45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A0D97D2-C5E6-DA21-7F56-1A30DB2A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CIN1, CIN2, CIN3, Carcinome in situ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Abstention</a:t>
            </a:r>
          </a:p>
          <a:p>
            <a:pPr>
              <a:lnSpc>
                <a:spcPct val="200000"/>
              </a:lnSpc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Carcinome micro-invasif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Conisation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D46EBA7-F3AB-4983-92BD-0EDF69E8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</a:t>
            </a:r>
            <a:endParaRPr lang="fr-FR" sz="5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9F7FFC-D02C-C0C0-2CD4-FAFF395D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CB9A8-CCCB-393F-92A4-89F0DF31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0B13B-17A0-20C0-F809-6848FBB11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 relativement fréquente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Prise en charge complexe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Penser au VIH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Médicaments contre-indiqués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Césarienne n’empêche pas la papillomatose juvénile laryngée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12CF78-F1D9-3D57-88F8-A8DDA729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30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F6AF5-0DA4-D5C6-13AE-CD9C6F37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EPIDEMIOLOGIE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3C178E-E55A-BF88-C346-F5F78A6A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732"/>
            <a:ext cx="10515600" cy="4591231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fr-SN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Fréquence mal connue: </a:t>
            </a:r>
            <a:r>
              <a:rPr lang="fr-SN" sz="96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5,5 à 65 %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fr-SN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</a:t>
            </a:r>
            <a:r>
              <a:rPr lang="fr-SN" sz="9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orrélée à l’âge femmes et diminue significativement après 30 ans</a:t>
            </a:r>
          </a:p>
          <a:p>
            <a:pPr algn="l">
              <a:lnSpc>
                <a:spcPct val="120000"/>
              </a:lnSpc>
            </a:pPr>
            <a:r>
              <a:rPr lang="fr-SN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fr-SN" sz="96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acteurs de risque associés à l’infection HPV durant la grossesse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SN" sz="9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fr-SN" sz="9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ombre élevé de partenaires sexuels, surtout avant l’âge de 20 ans </a:t>
            </a:r>
            <a:endParaRPr lang="fr-SN" sz="9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fr-SN" sz="9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SN" sz="9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ntécédents de maladies sexuellement transmissibles </a:t>
            </a:r>
          </a:p>
          <a:p>
            <a:pPr algn="l">
              <a:lnSpc>
                <a:spcPct val="120000"/>
              </a:lnSpc>
            </a:pPr>
            <a:r>
              <a:rPr lang="fr-SN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fr-SN" sz="96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révalence  élevée premier trimestre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fr-SN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</a:t>
            </a:r>
            <a:r>
              <a:rPr lang="fr-SN" sz="9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iminution </a:t>
            </a:r>
            <a:r>
              <a:rPr lang="fr-SN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fr-SN" sz="9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lairance ’infection HPV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fr-SN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</a:t>
            </a:r>
            <a:r>
              <a:rPr lang="fr-SN" sz="9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éplication virale importante début grossesse (nombre  copies virales est près de 10 fois plus élevée et immunodépression gravidique </a:t>
            </a:r>
            <a:endParaRPr lang="fr-SN" sz="9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fr-SN" sz="9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Augmentation hormones stéroïdes (progestérone et glucocorticoïde)</a:t>
            </a:r>
          </a:p>
          <a:p>
            <a:pPr marL="0" indent="0" algn="l">
              <a:lnSpc>
                <a:spcPct val="120000"/>
              </a:lnSpc>
              <a:buNone/>
            </a:pPr>
            <a:endParaRPr lang="fr-SN" sz="96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endParaRPr lang="fr-SN" dirty="0">
              <a:solidFill>
                <a:srgbClr val="85868C"/>
              </a:solidFill>
              <a:latin typeface="Roboto" panose="020F0502020204030204" pitchFamily="34" charset="0"/>
            </a:endParaRPr>
          </a:p>
          <a:p>
            <a:pPr marL="0" indent="0" algn="l">
              <a:buNone/>
            </a:pPr>
            <a:r>
              <a:rPr lang="fr-SN" b="0" i="0" dirty="0">
                <a:solidFill>
                  <a:srgbClr val="85868C"/>
                </a:solidFill>
                <a:effectLst/>
                <a:latin typeface="Roboto" panose="020F0502020204030204" pitchFamily="34" charset="0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758E4E-EA25-AD94-9A5C-0312BF98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96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F6AF5-0DA4-D5C6-13AE-CD9C6F37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EPIDEMIOLOGIE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3C178E-E55A-BF88-C346-F5F78A6A9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r-S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Prévalence basse troisième trimestre </a:t>
            </a:r>
          </a:p>
          <a:p>
            <a:pPr marL="0" indent="0" algn="l">
              <a:buNone/>
            </a:pP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Diminution  prévalence infection HPV troisième trimestre de la grossesse</a:t>
            </a:r>
          </a:p>
          <a:p>
            <a:pPr algn="l">
              <a:buFontTx/>
              <a:buChar char="-"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odifications comportement sexuel (plus grande stabilité dans le couple et moindre fréquence de rapports sexuels)</a:t>
            </a:r>
          </a:p>
          <a:p>
            <a:pPr algn="l"/>
            <a:r>
              <a:rPr lang="fr-S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HPV</a:t>
            </a:r>
            <a:endParaRPr lang="fr-SN" b="1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HPV 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16+++</a:t>
            </a:r>
          </a:p>
          <a:p>
            <a:pPr marL="0" indent="0" algn="l"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HPV 6, 11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59D367-72C8-364A-145C-8AE3206C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52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BC789-11D2-E310-0893-B66B6EF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E8009-EFE2-4BC3-3816-D874D15A3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S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 in-utéro</a:t>
            </a:r>
            <a:endParaRPr lang="fr-SN" b="1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ondylomes acuminés congénitaux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apillomatose respiratoire chez des enfants nés par césarienne </a:t>
            </a: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solement d’ADN HPV dans le liquide amniotique : 15 à 65 %  gestantes présentant lésions cervicales associées au papillomavirus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</a:t>
            </a: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SN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voie transplacentaire ou transmembranaire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B3C678-3A8A-EE4F-6502-DB993E6F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90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BC789-11D2-E310-0893-B66B6EF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E8009-EFE2-4BC3-3816-D874D15A3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S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 intra-partum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</a:t>
            </a:r>
            <a:r>
              <a:rPr lang="fr-SN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ransmission virions ou cellules épithéliales infectées par  contact direct </a:t>
            </a:r>
            <a:r>
              <a:rPr lang="fr-SN" sz="20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foetus</a:t>
            </a:r>
            <a:r>
              <a:rPr lang="fr-SN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avec la filière génitale maternelle infectée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Taux  transmission corrélé charge virale maternelle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SN" sz="2000" b="1" i="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rguments en faveur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</a:t>
            </a:r>
            <a:r>
              <a:rPr lang="fr-SN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imilitude aspects histologiques et  types d’HPV dans condylomes mères et papillomes enfants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</a:t>
            </a:r>
            <a:r>
              <a:rPr lang="fr-SN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résence fréquente d’ADN HPV dans aspiration </a:t>
            </a:r>
            <a:r>
              <a:rPr lang="fr-SN" sz="20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naso-pharyngée</a:t>
            </a:r>
            <a:r>
              <a:rPr lang="fr-SN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702FC1-9923-4FE2-8480-CF99DE57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86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BC789-11D2-E310-0893-B66B6EF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E8009-EFE2-4BC3-3816-D874D15A3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S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 intra-partum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SN" sz="2400" b="1" i="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rguments en faveur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F</a:t>
            </a:r>
            <a:r>
              <a:rPr lang="fr-SN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rottis buccaux ou génitaux réalisés dans les premiers jours de vie chez les nouveau-nés de mères infectées et la fréquence plus élevée d’infection HPV néonatale en cas d’accouchement par les voies naturelles par rapport à la césarienne (18,3 % versus 8 % ; RR = 1,8 ( 1,3 – 2,4)</a:t>
            </a:r>
            <a:endParaRPr lang="fr-F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08373-D817-DE11-5061-5B858E0D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33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BC789-11D2-E310-0893-B66B6EF7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E8009-EFE2-4BC3-3816-D874D15A3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S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 post-natale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</a:t>
            </a:r>
            <a:r>
              <a:rPr lang="fr-SN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ontact direct, soit par le linge ou des objets souillés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SN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Allaitement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Arguments en faveur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ADN HPV: 4,5 à 19,7 %  lait (obtenus 3 jours à 2 mois après accouchement)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Difficile à quantifier, mais infection enfant est près de cinq fois plus fréquente chez  mère porteuse infection HPV six semaines après accouchement par rapport à mère non infectée (27,3 versus 7,2 %) </a:t>
            </a:r>
            <a:endParaRPr lang="fr-S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EE3045-E32A-FA8D-5D80-2562A579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70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50AF1-5AED-5ED6-B1D9-84596AF6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BB932F-0D0E-4D90-FC65-E99133DB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S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Manifestations cliniques</a:t>
            </a:r>
            <a:endParaRPr lang="fr-SN" b="1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</a:t>
            </a:r>
            <a:r>
              <a:rPr lang="fr-SN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dentiques à celles observées chez femme non enceinte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</a:t>
            </a:r>
            <a:r>
              <a:rPr lang="fr-SN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ondylomes acuminés: 6 % infections HPV de la femme enceinte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</a:t>
            </a:r>
            <a:r>
              <a:rPr lang="fr-SN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ésions fréquemment multifocales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S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</a:t>
            </a:r>
            <a:r>
              <a:rPr lang="fr-SN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oncernent:  col, vagin, vulve et anus 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ICONO - CAG 013">
            <a:extLst>
              <a:ext uri="{FF2B5EF4-FFF2-40B4-BE49-F238E27FC236}">
                <a16:creationId xmlns:a16="http://schemas.microsoft.com/office/drawing/2014/main" id="{E682D615-24E6-D373-1893-B50C84F4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11808" y="4201610"/>
            <a:ext cx="3854371" cy="2569580"/>
          </a:xfrm>
          <a:prstGeom prst="rect">
            <a:avLst/>
          </a:prstGeom>
          <a:noFill/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5A02AA-6272-60FA-D2B6-0047D193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39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DFC15-D75D-1392-5245-2AD5DB7E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</a:t>
            </a:r>
            <a:endParaRPr lang="fr-FR" sz="5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D7AA6F-ED72-B59C-9378-15C202313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fr-S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Manifestations cliniques</a:t>
            </a:r>
            <a:endParaRPr lang="fr-SN" b="1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fr-SN" b="0" i="0" dirty="0">
                <a:effectLst/>
                <a:latin typeface="Roboto" panose="02000000000000000000" pitchFamily="2" charset="0"/>
              </a:rPr>
              <a:t>- Atteintes revêtement cutané ano-génital et revêtement muqueux : vulve, vagin et  col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SN" dirty="0">
                <a:latin typeface="Roboto" panose="02000000000000000000" pitchFamily="2" charset="0"/>
              </a:rPr>
              <a:t>- T</a:t>
            </a:r>
            <a:r>
              <a:rPr lang="fr-SN" b="0" i="0" dirty="0">
                <a:effectLst/>
                <a:latin typeface="Roboto" panose="02000000000000000000" pitchFamily="2" charset="0"/>
              </a:rPr>
              <a:t>endance à l’extension et prolifération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SN" dirty="0">
                <a:latin typeface="Roboto" panose="02000000000000000000" pitchFamily="2" charset="0"/>
              </a:rPr>
              <a:t>- Types </a:t>
            </a:r>
            <a:r>
              <a:rPr lang="fr-SN" b="0" i="0" dirty="0">
                <a:effectLst/>
                <a:latin typeface="Roboto" panose="02000000000000000000" pitchFamily="2" charset="0"/>
              </a:rPr>
              <a:t>HPV : 6, 11, 42, 43, 44</a:t>
            </a:r>
            <a:endParaRPr lang="fr-FR" dirty="0"/>
          </a:p>
        </p:txBody>
      </p:sp>
      <p:pic>
        <p:nvPicPr>
          <p:cNvPr id="4" name="Picture 4" descr="DSC01322">
            <a:extLst>
              <a:ext uri="{FF2B5EF4-FFF2-40B4-BE49-F238E27FC236}">
                <a16:creationId xmlns:a16="http://schemas.microsoft.com/office/drawing/2014/main" id="{4C01AD53-414D-074B-EE04-16564D5E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99914" y="3889094"/>
            <a:ext cx="4147448" cy="276496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522CCB-7FD9-0648-134C-40A5578C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743B-19E1-0042-B6E2-D45DEF556AF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5415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628</Words>
  <Application>Microsoft Office PowerPoint</Application>
  <PresentationFormat>Grand écran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Tahoma</vt:lpstr>
      <vt:lpstr>Times New Roman</vt:lpstr>
      <vt:lpstr>Thème Office</vt:lpstr>
      <vt:lpstr>HPV ET GROSSESSE</vt:lpstr>
      <vt:lpstr>EPIDEMIOLOGIE</vt:lpstr>
      <vt:lpstr>EPIDEMIOLOGIE</vt:lpstr>
      <vt:lpstr>TRANSMISSION</vt:lpstr>
      <vt:lpstr>TRANSMISSION</vt:lpstr>
      <vt:lpstr>TRANSMISSION</vt:lpstr>
      <vt:lpstr>TRANSMISSION</vt:lpstr>
      <vt:lpstr>DIAGNOSTIC</vt:lpstr>
      <vt:lpstr>DIAGNOSTIC</vt:lpstr>
      <vt:lpstr>DIAGNOSTIC</vt:lpstr>
      <vt:lpstr>DIAGNOSTIC</vt:lpstr>
      <vt:lpstr>TRAITEMENT</vt:lpstr>
      <vt:lpstr>TRAITEMENT</vt:lpstr>
      <vt:lpstr>TRAITEMENT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HPV ET GROSSESSE</dc:title>
  <dc:creator>Microsoft Office User</dc:creator>
  <cp:lastModifiedBy>Ousmane Sadio</cp:lastModifiedBy>
  <cp:revision>3</cp:revision>
  <dcterms:created xsi:type="dcterms:W3CDTF">2023-03-03T13:59:37Z</dcterms:created>
  <dcterms:modified xsi:type="dcterms:W3CDTF">2025-02-22T19:44:27Z</dcterms:modified>
</cp:coreProperties>
</file>